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810" y="2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453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997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4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57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941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69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96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029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155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528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298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4953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246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6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4228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465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891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1111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barnabaosman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7244538-290E-40DA-A93A-14BB3E6CF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9143999" cy="45437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1916" y="673240"/>
            <a:ext cx="4463935" cy="3446373"/>
          </a:xfrm>
          <a:noFill/>
          <a:ln w="19050">
            <a:noFill/>
            <a:prstDash val="dash"/>
          </a:ln>
        </p:spPr>
        <p:txBody>
          <a:bodyPr>
            <a:normAutofit/>
          </a:bodyPr>
          <a:lstStyle/>
          <a:p>
            <a:pPr algn="r"/>
            <a:r>
              <a:rPr lang="en-US" sz="4200"/>
              <a:t>„Light Your Fire“ – Lernkurs in Kakuma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24198" y="4119613"/>
            <a:ext cx="4451652" cy="2058765"/>
          </a:xfrm>
          <a:noFill/>
          <a:ln w="19050">
            <a:noFill/>
            <a:prstDash val="dash"/>
          </a:ln>
        </p:spPr>
        <p:txBody>
          <a:bodyPr>
            <a:normAutofit/>
          </a:bodyPr>
          <a:lstStyle/>
          <a:p>
            <a:pPr algn="r"/>
            <a:r>
              <a:rPr lang="de-AT" sz="1700"/>
              <a:t>Ein Projekt zur Persönlichkeitsstärkung durch die 12 Gesetze des Erfolgs</a:t>
            </a:r>
          </a:p>
          <a:p>
            <a:pPr algn="r"/>
            <a:endParaRPr lang="de-AT" sz="1700"/>
          </a:p>
          <a:p>
            <a:pPr algn="r"/>
            <a:r>
              <a:rPr lang="de-AT" sz="1700"/>
              <a:t>A project for empowerment through the 12 Laws of Success</a:t>
            </a: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1DF3B3-9DBC-445D-AE4E-A62E5A9B8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247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agerfeuer am Strand bei Sonnenuntergang">
            <a:extLst>
              <a:ext uri="{FF2B5EF4-FFF2-40B4-BE49-F238E27FC236}">
                <a16:creationId xmlns:a16="http://schemas.microsoft.com/office/drawing/2014/main" id="{C6E09EFF-2551-8F02-8359-163ACB6D2B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068" r="45083"/>
          <a:stretch>
            <a:fillRect/>
          </a:stretch>
        </p:blipFill>
        <p:spPr>
          <a:xfrm>
            <a:off x="-3" y="10"/>
            <a:ext cx="3490718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51F80E8-0CAC-410E-B59A-29FDDC357E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0086" y="-1"/>
            <a:ext cx="3183914" cy="536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Projektziel / Project Goal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dirty="0" err="1"/>
              <a:t>Förderung</a:t>
            </a:r>
            <a:r>
              <a:rPr dirty="0"/>
              <a:t> von Motivation, </a:t>
            </a:r>
            <a:r>
              <a:rPr dirty="0" err="1"/>
              <a:t>Selbstverantwortung</a:t>
            </a:r>
            <a:r>
              <a:rPr dirty="0"/>
              <a:t> und </a:t>
            </a:r>
            <a:r>
              <a:rPr dirty="0" err="1"/>
              <a:t>Persönlichkeitsentwicklung</a:t>
            </a:r>
            <a:endParaRPr dirty="0"/>
          </a:p>
          <a:p>
            <a:r>
              <a:rPr dirty="0" err="1"/>
              <a:t>durch</a:t>
            </a:r>
            <a:r>
              <a:rPr dirty="0"/>
              <a:t> einen 6-monatigen Kurs </a:t>
            </a:r>
            <a:r>
              <a:rPr dirty="0" err="1"/>
              <a:t>basierend</a:t>
            </a:r>
            <a:r>
              <a:rPr dirty="0"/>
              <a:t> auf Jack Canfields 12 </a:t>
            </a:r>
            <a:r>
              <a:rPr dirty="0" err="1"/>
              <a:t>Erfolgsgesetzen</a:t>
            </a:r>
            <a:r>
              <a:rPr dirty="0"/>
              <a:t>.</a:t>
            </a:r>
          </a:p>
          <a:p>
            <a:r>
              <a:rPr dirty="0"/>
              <a:t>Ort: Kakuma </a:t>
            </a:r>
            <a:r>
              <a:rPr dirty="0" err="1"/>
              <a:t>Flüchtlingscamp</a:t>
            </a:r>
            <a:r>
              <a:rPr dirty="0"/>
              <a:t>, Kenia</a:t>
            </a:r>
          </a:p>
          <a:p>
            <a:endParaRPr dirty="0"/>
          </a:p>
          <a:p>
            <a:r>
              <a:rPr dirty="0"/>
              <a:t>---</a:t>
            </a:r>
          </a:p>
          <a:p>
            <a:endParaRPr dirty="0"/>
          </a:p>
          <a:p>
            <a:r>
              <a:rPr dirty="0"/>
              <a:t>Empowering youth through motivation, personal responsibility, and self-development</a:t>
            </a:r>
          </a:p>
          <a:p>
            <a:r>
              <a:rPr dirty="0"/>
              <a:t>via a 6-month course based on Jack Canfield’s 12 Success Principles.</a:t>
            </a:r>
          </a:p>
          <a:p>
            <a:r>
              <a:rPr dirty="0"/>
              <a:t>Location: Kakuma Refugee Camp, Kenya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ounded Rectangle 14">
            <a:extLst>
              <a:ext uri="{FF2B5EF4-FFF2-40B4-BE49-F238E27FC236}">
                <a16:creationId xmlns:a16="http://schemas.microsoft.com/office/drawing/2014/main" id="{934B872D-6FE9-472A-9E92-342E41DA7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7006" y="0"/>
            <a:ext cx="5666994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8DEBA6-2ED2-4FED-8AAB-2F855348D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77006" cy="6858000"/>
          </a:xfrm>
          <a:prstGeom prst="rect">
            <a:avLst/>
          </a:prstGeom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162F0F-A9B7-409A-AD12-ADD441861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7" r="55278"/>
          <a:stretch/>
        </p:blipFill>
        <p:spPr>
          <a:xfrm>
            <a:off x="0" y="4375150"/>
            <a:ext cx="3477006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599" y="804334"/>
            <a:ext cx="2603500" cy="5249333"/>
          </a:xfrm>
        </p:spPr>
        <p:txBody>
          <a:bodyPr>
            <a:normAutofit/>
          </a:bodyPr>
          <a:lstStyle/>
          <a:p>
            <a:r>
              <a:rPr lang="de-AT" sz="2800" dirty="0">
                <a:solidFill>
                  <a:srgbClr val="FFFFFF"/>
                </a:solidFill>
              </a:rPr>
              <a:t>Zielgruppe &amp; Kursformat / Target Group &amp; Course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041" y="163286"/>
            <a:ext cx="4703608" cy="6553200"/>
          </a:xfrm>
        </p:spPr>
        <p:txBody>
          <a:bodyPr anchor="ctr">
            <a:noAutofit/>
          </a:bodyPr>
          <a:lstStyle/>
          <a:p>
            <a:r>
              <a:rPr lang="de-AT" sz="1400" dirty="0">
                <a:solidFill>
                  <a:schemeClr val="tx2"/>
                </a:solidFill>
              </a:rPr>
              <a:t>Zielgruppe:</a:t>
            </a:r>
          </a:p>
          <a:p>
            <a:r>
              <a:rPr lang="de-AT" sz="1400" dirty="0">
                <a:solidFill>
                  <a:schemeClr val="tx2"/>
                </a:solidFill>
              </a:rPr>
              <a:t>- Jugendliche &amp; junge Erwachsene (ab 14 Jahren)</a:t>
            </a:r>
          </a:p>
          <a:p>
            <a:r>
              <a:rPr lang="de-AT" sz="1400" dirty="0">
                <a:solidFill>
                  <a:schemeClr val="tx2"/>
                </a:solidFill>
              </a:rPr>
              <a:t>- Bewohner:innen des Camps</a:t>
            </a:r>
          </a:p>
          <a:p>
            <a:endParaRPr lang="de-AT" sz="1400" dirty="0">
              <a:solidFill>
                <a:schemeClr val="tx2"/>
              </a:solidFill>
            </a:endParaRPr>
          </a:p>
          <a:p>
            <a:r>
              <a:rPr lang="de-AT" sz="1400" dirty="0">
                <a:solidFill>
                  <a:schemeClr val="tx2"/>
                </a:solidFill>
              </a:rPr>
              <a:t>Kursformat:</a:t>
            </a:r>
          </a:p>
          <a:p>
            <a:r>
              <a:rPr lang="de-AT" sz="1400" dirty="0">
                <a:solidFill>
                  <a:schemeClr val="tx2"/>
                </a:solidFill>
              </a:rPr>
              <a:t>- Dauer: 6 Monate, 5 Tage/Woche</a:t>
            </a:r>
          </a:p>
          <a:p>
            <a:r>
              <a:rPr lang="de-AT" sz="1400" dirty="0">
                <a:solidFill>
                  <a:schemeClr val="tx2"/>
                </a:solidFill>
              </a:rPr>
              <a:t>- 2 x 1 Stunde täglich (Vormittag &amp; Nachmittag)</a:t>
            </a:r>
          </a:p>
          <a:p>
            <a:r>
              <a:rPr lang="de-AT" sz="1400" dirty="0">
                <a:solidFill>
                  <a:schemeClr val="tx2"/>
                </a:solidFill>
              </a:rPr>
              <a:t>- Teilnahmegebühr: 20 KES pro Tag/Person</a:t>
            </a:r>
          </a:p>
          <a:p>
            <a:endParaRPr lang="de-AT" sz="1400" dirty="0">
              <a:solidFill>
                <a:schemeClr val="tx2"/>
              </a:solidFill>
            </a:endParaRPr>
          </a:p>
          <a:p>
            <a:r>
              <a:rPr lang="de-AT" sz="1400" dirty="0">
                <a:solidFill>
                  <a:schemeClr val="tx2"/>
                </a:solidFill>
              </a:rPr>
              <a:t>---</a:t>
            </a:r>
          </a:p>
          <a:p>
            <a:endParaRPr lang="de-AT" sz="1400" dirty="0">
              <a:solidFill>
                <a:schemeClr val="tx2"/>
              </a:solidFill>
            </a:endParaRPr>
          </a:p>
          <a:p>
            <a:r>
              <a:rPr lang="de-AT" sz="1400" dirty="0">
                <a:solidFill>
                  <a:schemeClr val="tx2"/>
                </a:solidFill>
              </a:rPr>
              <a:t>Target Group:</a:t>
            </a:r>
          </a:p>
          <a:p>
            <a:r>
              <a:rPr lang="de-AT" sz="1400" dirty="0">
                <a:solidFill>
                  <a:schemeClr val="tx2"/>
                </a:solidFill>
              </a:rPr>
              <a:t>- Youth &amp; </a:t>
            </a:r>
            <a:r>
              <a:rPr lang="de-AT" sz="1400" dirty="0" err="1">
                <a:solidFill>
                  <a:schemeClr val="tx2"/>
                </a:solidFill>
              </a:rPr>
              <a:t>young</a:t>
            </a:r>
            <a:r>
              <a:rPr lang="de-AT" sz="1400" dirty="0">
                <a:solidFill>
                  <a:schemeClr val="tx2"/>
                </a:solidFill>
              </a:rPr>
              <a:t> </a:t>
            </a:r>
            <a:r>
              <a:rPr lang="de-AT" sz="1400" dirty="0" err="1">
                <a:solidFill>
                  <a:schemeClr val="tx2"/>
                </a:solidFill>
              </a:rPr>
              <a:t>adults</a:t>
            </a:r>
            <a:r>
              <a:rPr lang="de-AT" sz="1400" dirty="0">
                <a:solidFill>
                  <a:schemeClr val="tx2"/>
                </a:solidFill>
              </a:rPr>
              <a:t> (14+)</a:t>
            </a:r>
          </a:p>
          <a:p>
            <a:r>
              <a:rPr lang="de-AT" sz="1400" dirty="0">
                <a:solidFill>
                  <a:schemeClr val="tx2"/>
                </a:solidFill>
              </a:rPr>
              <a:t>- Camp </a:t>
            </a:r>
            <a:r>
              <a:rPr lang="de-AT" sz="1400" dirty="0" err="1">
                <a:solidFill>
                  <a:schemeClr val="tx2"/>
                </a:solidFill>
              </a:rPr>
              <a:t>residents</a:t>
            </a:r>
            <a:endParaRPr lang="de-AT" sz="1400" dirty="0">
              <a:solidFill>
                <a:schemeClr val="tx2"/>
              </a:solidFill>
            </a:endParaRPr>
          </a:p>
          <a:p>
            <a:endParaRPr lang="de-AT" sz="1400" dirty="0">
              <a:solidFill>
                <a:schemeClr val="tx2"/>
              </a:solidFill>
            </a:endParaRPr>
          </a:p>
          <a:p>
            <a:r>
              <a:rPr lang="de-AT" sz="1400" dirty="0">
                <a:solidFill>
                  <a:schemeClr val="tx2"/>
                </a:solidFill>
              </a:rPr>
              <a:t>Format:</a:t>
            </a:r>
          </a:p>
          <a:p>
            <a:r>
              <a:rPr lang="de-AT" sz="1400" dirty="0">
                <a:solidFill>
                  <a:schemeClr val="tx2"/>
                </a:solidFill>
              </a:rPr>
              <a:t>- Duration: 6 </a:t>
            </a:r>
            <a:r>
              <a:rPr lang="de-AT" sz="1400" dirty="0" err="1">
                <a:solidFill>
                  <a:schemeClr val="tx2"/>
                </a:solidFill>
              </a:rPr>
              <a:t>months</a:t>
            </a:r>
            <a:r>
              <a:rPr lang="de-AT" sz="1400" dirty="0">
                <a:solidFill>
                  <a:schemeClr val="tx2"/>
                </a:solidFill>
              </a:rPr>
              <a:t>, 5 </a:t>
            </a:r>
            <a:r>
              <a:rPr lang="de-AT" sz="1400" dirty="0" err="1">
                <a:solidFill>
                  <a:schemeClr val="tx2"/>
                </a:solidFill>
              </a:rPr>
              <a:t>days</a:t>
            </a:r>
            <a:r>
              <a:rPr lang="de-AT" sz="1400" dirty="0">
                <a:solidFill>
                  <a:schemeClr val="tx2"/>
                </a:solidFill>
              </a:rPr>
              <a:t>/</a:t>
            </a:r>
            <a:r>
              <a:rPr lang="de-AT" sz="1400" dirty="0" err="1">
                <a:solidFill>
                  <a:schemeClr val="tx2"/>
                </a:solidFill>
              </a:rPr>
              <a:t>week</a:t>
            </a:r>
            <a:endParaRPr lang="de-AT" sz="1400" dirty="0">
              <a:solidFill>
                <a:schemeClr val="tx2"/>
              </a:solidFill>
            </a:endParaRPr>
          </a:p>
          <a:p>
            <a:r>
              <a:rPr lang="de-AT" sz="1400" dirty="0">
                <a:solidFill>
                  <a:schemeClr val="tx2"/>
                </a:solidFill>
              </a:rPr>
              <a:t>- 2 </a:t>
            </a:r>
            <a:r>
              <a:rPr lang="de-AT" sz="1400" dirty="0" err="1">
                <a:solidFill>
                  <a:schemeClr val="tx2"/>
                </a:solidFill>
              </a:rPr>
              <a:t>sessions</a:t>
            </a:r>
            <a:r>
              <a:rPr lang="de-AT" sz="1400" dirty="0">
                <a:solidFill>
                  <a:schemeClr val="tx2"/>
                </a:solidFill>
              </a:rPr>
              <a:t> of 1 </a:t>
            </a:r>
            <a:r>
              <a:rPr lang="de-AT" sz="1400" dirty="0" err="1">
                <a:solidFill>
                  <a:schemeClr val="tx2"/>
                </a:solidFill>
              </a:rPr>
              <a:t>hour</a:t>
            </a:r>
            <a:r>
              <a:rPr lang="de-AT" sz="1400" dirty="0">
                <a:solidFill>
                  <a:schemeClr val="tx2"/>
                </a:solidFill>
              </a:rPr>
              <a:t> </a:t>
            </a:r>
            <a:r>
              <a:rPr lang="de-AT" sz="1400" dirty="0" err="1">
                <a:solidFill>
                  <a:schemeClr val="tx2"/>
                </a:solidFill>
              </a:rPr>
              <a:t>daily</a:t>
            </a:r>
            <a:r>
              <a:rPr lang="de-AT" sz="1400" dirty="0">
                <a:solidFill>
                  <a:schemeClr val="tx2"/>
                </a:solidFill>
              </a:rPr>
              <a:t> (</a:t>
            </a:r>
            <a:r>
              <a:rPr lang="de-AT" sz="1400" dirty="0" err="1">
                <a:solidFill>
                  <a:schemeClr val="tx2"/>
                </a:solidFill>
              </a:rPr>
              <a:t>morning</a:t>
            </a:r>
            <a:r>
              <a:rPr lang="de-AT" sz="1400" dirty="0">
                <a:solidFill>
                  <a:schemeClr val="tx2"/>
                </a:solidFill>
              </a:rPr>
              <a:t> &amp; </a:t>
            </a:r>
            <a:r>
              <a:rPr lang="de-AT" sz="1400" dirty="0" err="1">
                <a:solidFill>
                  <a:schemeClr val="tx2"/>
                </a:solidFill>
              </a:rPr>
              <a:t>afternoon</a:t>
            </a:r>
            <a:r>
              <a:rPr lang="de-AT" sz="1400" dirty="0">
                <a:solidFill>
                  <a:schemeClr val="tx2"/>
                </a:solidFill>
              </a:rPr>
              <a:t>)</a:t>
            </a:r>
          </a:p>
          <a:p>
            <a:r>
              <a:rPr lang="de-AT" sz="1400" dirty="0">
                <a:solidFill>
                  <a:schemeClr val="tx2"/>
                </a:solidFill>
              </a:rPr>
              <a:t>- Fee: 20 KES per </a:t>
            </a:r>
            <a:r>
              <a:rPr lang="de-AT" sz="1400" dirty="0" err="1">
                <a:solidFill>
                  <a:schemeClr val="tx2"/>
                </a:solidFill>
              </a:rPr>
              <a:t>person</a:t>
            </a:r>
            <a:r>
              <a:rPr lang="de-AT" sz="1400" dirty="0">
                <a:solidFill>
                  <a:schemeClr val="tx2"/>
                </a:solidFill>
              </a:rPr>
              <a:t>/day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4C41CF4-4A13-4AA9-9300-CB7A2E37C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06" y="764372"/>
            <a:ext cx="2380266" cy="5216013"/>
          </a:xfrm>
        </p:spPr>
        <p:txBody>
          <a:bodyPr>
            <a:normAutofit/>
          </a:bodyPr>
          <a:lstStyle/>
          <a:p>
            <a:r>
              <a:rPr lang="de-AT" sz="3400"/>
              <a:t>Inhalte &amp; Wirkung / Contents &amp; Impact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A77B115-9FF3-46AE-AE08-826DEB9A6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95397" y="1923563"/>
            <a:ext cx="0" cy="301752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7603" y="326572"/>
            <a:ext cx="5314950" cy="6281058"/>
          </a:xfrm>
        </p:spPr>
        <p:txBody>
          <a:bodyPr anchor="ctr">
            <a:noAutofit/>
          </a:bodyPr>
          <a:lstStyle/>
          <a:p>
            <a:r>
              <a:rPr lang="de-AT" sz="1400" dirty="0"/>
              <a:t>Inhalte:</a:t>
            </a:r>
          </a:p>
          <a:p>
            <a:r>
              <a:rPr lang="de-AT" sz="1400" dirty="0"/>
              <a:t>- Die 12 Gesetze: Verantwortung, Vision, Handlung, Vertrauen, Realität, Anpassung u. a.</a:t>
            </a:r>
          </a:p>
          <a:p>
            <a:endParaRPr lang="de-AT" sz="1400" dirty="0"/>
          </a:p>
          <a:p>
            <a:r>
              <a:rPr lang="de-AT" sz="1400" dirty="0"/>
              <a:t>Wirkung:</a:t>
            </a:r>
          </a:p>
          <a:p>
            <a:r>
              <a:rPr lang="de-AT" sz="1400" dirty="0"/>
              <a:t>- Entwicklung von Selbstvertrauen und Disziplin</a:t>
            </a:r>
          </a:p>
          <a:p>
            <a:r>
              <a:rPr lang="de-AT" sz="1400" dirty="0"/>
              <a:t>- Lebenskompetenzen und Zielorientierung</a:t>
            </a:r>
          </a:p>
          <a:p>
            <a:r>
              <a:rPr lang="de-AT" sz="1400" dirty="0"/>
              <a:t>- Förderung von Eigeninitiative und Engagement</a:t>
            </a:r>
          </a:p>
          <a:p>
            <a:endParaRPr lang="de-AT" sz="1400" dirty="0"/>
          </a:p>
          <a:p>
            <a:r>
              <a:rPr lang="de-AT" sz="1400" dirty="0"/>
              <a:t>---</a:t>
            </a:r>
          </a:p>
          <a:p>
            <a:endParaRPr lang="de-AT" sz="1400" dirty="0"/>
          </a:p>
          <a:p>
            <a:r>
              <a:rPr lang="de-AT" sz="1400" dirty="0"/>
              <a:t>Contents:</a:t>
            </a:r>
          </a:p>
          <a:p>
            <a:r>
              <a:rPr lang="de-AT" sz="1400" dirty="0"/>
              <a:t>- The 12 Laws: Responsibility, Vision, Action, Trust, Reality, Adaptation, etc.</a:t>
            </a:r>
          </a:p>
          <a:p>
            <a:endParaRPr lang="de-AT" sz="1400" dirty="0"/>
          </a:p>
          <a:p>
            <a:r>
              <a:rPr lang="de-AT" sz="1400" dirty="0"/>
              <a:t>Impact:</a:t>
            </a:r>
          </a:p>
          <a:p>
            <a:r>
              <a:rPr lang="de-AT" sz="1400" dirty="0"/>
              <a:t>- Self-</a:t>
            </a:r>
            <a:r>
              <a:rPr lang="de-AT" sz="1400" dirty="0" err="1"/>
              <a:t>confidence</a:t>
            </a:r>
            <a:r>
              <a:rPr lang="de-AT" sz="1400" dirty="0"/>
              <a:t> and </a:t>
            </a:r>
            <a:r>
              <a:rPr lang="de-AT" sz="1400" dirty="0" err="1"/>
              <a:t>discipline</a:t>
            </a:r>
            <a:endParaRPr lang="de-AT" sz="1400" dirty="0"/>
          </a:p>
          <a:p>
            <a:r>
              <a:rPr lang="de-AT" sz="1400" dirty="0"/>
              <a:t>- Life skills and </a:t>
            </a:r>
            <a:r>
              <a:rPr lang="de-AT" sz="1400" dirty="0" err="1"/>
              <a:t>goal</a:t>
            </a:r>
            <a:r>
              <a:rPr lang="de-AT" sz="1400" dirty="0"/>
              <a:t> </a:t>
            </a:r>
            <a:r>
              <a:rPr lang="de-AT" sz="1400" dirty="0" err="1"/>
              <a:t>orientation</a:t>
            </a:r>
            <a:endParaRPr lang="de-AT" sz="1400" dirty="0"/>
          </a:p>
          <a:p>
            <a:r>
              <a:rPr lang="de-AT" sz="1400" dirty="0"/>
              <a:t>- </a:t>
            </a:r>
            <a:r>
              <a:rPr lang="de-AT" sz="1400" dirty="0" err="1"/>
              <a:t>Fostering</a:t>
            </a:r>
            <a:r>
              <a:rPr lang="de-AT" sz="1400" dirty="0"/>
              <a:t> initiative and </a:t>
            </a:r>
            <a:r>
              <a:rPr lang="de-AT" sz="1400" dirty="0" err="1"/>
              <a:t>community</a:t>
            </a:r>
            <a:r>
              <a:rPr lang="de-AT" sz="1400" dirty="0"/>
              <a:t> </a:t>
            </a:r>
            <a:r>
              <a:rPr lang="de-AT" sz="1400" dirty="0" err="1"/>
              <a:t>engagement</a:t>
            </a:r>
            <a:endParaRPr lang="de-AT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ounded Rectangle 14">
            <a:extLst>
              <a:ext uri="{FF2B5EF4-FFF2-40B4-BE49-F238E27FC236}">
                <a16:creationId xmlns:a16="http://schemas.microsoft.com/office/drawing/2014/main" id="{934B872D-6FE9-472A-9E92-342E41DA7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7006" y="0"/>
            <a:ext cx="5666994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8DEBA6-2ED2-4FED-8AAB-2F855348D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77006" cy="6858000"/>
          </a:xfrm>
          <a:prstGeom prst="rect">
            <a:avLst/>
          </a:prstGeom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162F0F-A9B7-409A-AD12-ADD441861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7" r="55278"/>
          <a:stretch/>
        </p:blipFill>
        <p:spPr>
          <a:xfrm>
            <a:off x="0" y="4375150"/>
            <a:ext cx="3477006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599" y="804334"/>
            <a:ext cx="2603500" cy="5249333"/>
          </a:xfrm>
        </p:spPr>
        <p:txBody>
          <a:bodyPr>
            <a:normAutofit/>
          </a:bodyPr>
          <a:lstStyle/>
          <a:p>
            <a:r>
              <a:rPr lang="de-AT" sz="2500">
                <a:solidFill>
                  <a:srgbClr val="FFFFFF"/>
                </a:solidFill>
              </a:rPr>
              <a:t>Finanzierung &amp; Bedarf / Funding &amp;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041" y="228600"/>
            <a:ext cx="4703608" cy="6313714"/>
          </a:xfrm>
        </p:spPr>
        <p:txBody>
          <a:bodyPr anchor="ctr">
            <a:noAutofit/>
          </a:bodyPr>
          <a:lstStyle/>
          <a:p>
            <a:r>
              <a:rPr lang="de-AT" sz="1400" dirty="0">
                <a:solidFill>
                  <a:schemeClr val="tx2"/>
                </a:solidFill>
              </a:rPr>
              <a:t>Geschätzte Kosten: 132.000 KES (~1.000 USD)</a:t>
            </a:r>
          </a:p>
          <a:p>
            <a:r>
              <a:rPr lang="de-AT" sz="1400" dirty="0">
                <a:solidFill>
                  <a:schemeClr val="tx2"/>
                </a:solidFill>
              </a:rPr>
              <a:t>- Raum, Honorare, Materialien, Snacks, Druck</a:t>
            </a:r>
          </a:p>
          <a:p>
            <a:r>
              <a:rPr lang="de-AT" sz="1400" dirty="0">
                <a:solidFill>
                  <a:schemeClr val="tx2"/>
                </a:solidFill>
              </a:rPr>
              <a:t>Teilnahmebeitrag: bis zu 480.000 KES möglich</a:t>
            </a:r>
          </a:p>
          <a:p>
            <a:r>
              <a:rPr lang="de-AT" sz="1400" b="1" dirty="0">
                <a:solidFill>
                  <a:schemeClr val="tx2"/>
                </a:solidFill>
              </a:rPr>
              <a:t>Spendenbedarf für:</a:t>
            </a:r>
          </a:p>
          <a:p>
            <a:r>
              <a:rPr lang="de-AT" sz="1400" dirty="0">
                <a:solidFill>
                  <a:schemeClr val="tx2"/>
                </a:solidFill>
              </a:rPr>
              <a:t>- Anschubfinanzierung</a:t>
            </a:r>
          </a:p>
          <a:p>
            <a:r>
              <a:rPr lang="de-AT" sz="1400" dirty="0">
                <a:solidFill>
                  <a:schemeClr val="tx2"/>
                </a:solidFill>
              </a:rPr>
              <a:t>- Ausstattung &amp; Materialien</a:t>
            </a:r>
          </a:p>
          <a:p>
            <a:r>
              <a:rPr lang="de-AT" sz="1400" dirty="0">
                <a:solidFill>
                  <a:schemeClr val="tx2"/>
                </a:solidFill>
              </a:rPr>
              <a:t>- Aufbau von Peer-Coaches</a:t>
            </a:r>
          </a:p>
          <a:p>
            <a:endParaRPr lang="de-AT" sz="1400" dirty="0">
              <a:solidFill>
                <a:schemeClr val="tx2"/>
              </a:solidFill>
            </a:endParaRPr>
          </a:p>
          <a:p>
            <a:r>
              <a:rPr lang="de-AT" sz="1400" dirty="0">
                <a:solidFill>
                  <a:schemeClr val="tx2"/>
                </a:solidFill>
              </a:rPr>
              <a:t>---</a:t>
            </a:r>
          </a:p>
          <a:p>
            <a:endParaRPr lang="de-AT" sz="1400" dirty="0">
              <a:solidFill>
                <a:schemeClr val="tx2"/>
              </a:solidFill>
            </a:endParaRPr>
          </a:p>
          <a:p>
            <a:r>
              <a:rPr lang="de-AT" sz="1400" dirty="0" err="1">
                <a:solidFill>
                  <a:schemeClr val="tx2"/>
                </a:solidFill>
              </a:rPr>
              <a:t>Estimated</a:t>
            </a:r>
            <a:r>
              <a:rPr lang="de-AT" sz="1400" dirty="0">
                <a:solidFill>
                  <a:schemeClr val="tx2"/>
                </a:solidFill>
              </a:rPr>
              <a:t> Costs: 132,000 KES (~1,000 USD)</a:t>
            </a:r>
          </a:p>
          <a:p>
            <a:r>
              <a:rPr lang="de-AT" sz="1400" dirty="0">
                <a:solidFill>
                  <a:schemeClr val="tx2"/>
                </a:solidFill>
              </a:rPr>
              <a:t>- </a:t>
            </a:r>
            <a:r>
              <a:rPr lang="de-AT" sz="1400" dirty="0" err="1">
                <a:solidFill>
                  <a:schemeClr val="tx2"/>
                </a:solidFill>
              </a:rPr>
              <a:t>Venue</a:t>
            </a:r>
            <a:r>
              <a:rPr lang="de-AT" sz="1400" dirty="0">
                <a:solidFill>
                  <a:schemeClr val="tx2"/>
                </a:solidFill>
              </a:rPr>
              <a:t>, </a:t>
            </a:r>
            <a:r>
              <a:rPr lang="de-AT" sz="1400" dirty="0" err="1">
                <a:solidFill>
                  <a:schemeClr val="tx2"/>
                </a:solidFill>
              </a:rPr>
              <a:t>stipends</a:t>
            </a:r>
            <a:r>
              <a:rPr lang="de-AT" sz="1400" dirty="0">
                <a:solidFill>
                  <a:schemeClr val="tx2"/>
                </a:solidFill>
              </a:rPr>
              <a:t>, </a:t>
            </a:r>
            <a:r>
              <a:rPr lang="de-AT" sz="1400" dirty="0" err="1">
                <a:solidFill>
                  <a:schemeClr val="tx2"/>
                </a:solidFill>
              </a:rPr>
              <a:t>materials</a:t>
            </a:r>
            <a:r>
              <a:rPr lang="de-AT" sz="1400" dirty="0">
                <a:solidFill>
                  <a:schemeClr val="tx2"/>
                </a:solidFill>
              </a:rPr>
              <a:t>, </a:t>
            </a:r>
            <a:r>
              <a:rPr lang="de-AT" sz="1400" dirty="0" err="1">
                <a:solidFill>
                  <a:schemeClr val="tx2"/>
                </a:solidFill>
              </a:rPr>
              <a:t>snacks</a:t>
            </a:r>
            <a:r>
              <a:rPr lang="de-AT" sz="1400" dirty="0">
                <a:solidFill>
                  <a:schemeClr val="tx2"/>
                </a:solidFill>
              </a:rPr>
              <a:t>, </a:t>
            </a:r>
            <a:r>
              <a:rPr lang="de-AT" sz="1400" dirty="0" err="1">
                <a:solidFill>
                  <a:schemeClr val="tx2"/>
                </a:solidFill>
              </a:rPr>
              <a:t>printing</a:t>
            </a:r>
            <a:endParaRPr lang="de-AT" sz="1400" dirty="0">
              <a:solidFill>
                <a:schemeClr val="tx2"/>
              </a:solidFill>
            </a:endParaRPr>
          </a:p>
          <a:p>
            <a:endParaRPr lang="de-AT" sz="1400" dirty="0">
              <a:solidFill>
                <a:schemeClr val="tx2"/>
              </a:solidFill>
            </a:endParaRPr>
          </a:p>
          <a:p>
            <a:r>
              <a:rPr lang="de-AT" sz="1400" dirty="0">
                <a:solidFill>
                  <a:schemeClr val="tx2"/>
                </a:solidFill>
              </a:rPr>
              <a:t>Participant </a:t>
            </a:r>
            <a:r>
              <a:rPr lang="de-AT" sz="1400" dirty="0" err="1">
                <a:solidFill>
                  <a:schemeClr val="tx2"/>
                </a:solidFill>
              </a:rPr>
              <a:t>contributions</a:t>
            </a:r>
            <a:r>
              <a:rPr lang="de-AT" sz="1400" dirty="0">
                <a:solidFill>
                  <a:schemeClr val="tx2"/>
                </a:solidFill>
              </a:rPr>
              <a:t>: up to 480,000 KES possible</a:t>
            </a:r>
          </a:p>
          <a:p>
            <a:r>
              <a:rPr lang="de-AT" sz="1400" b="1" dirty="0">
                <a:solidFill>
                  <a:schemeClr val="tx2"/>
                </a:solidFill>
              </a:rPr>
              <a:t>Funding Needs:</a:t>
            </a:r>
          </a:p>
          <a:p>
            <a:r>
              <a:rPr lang="de-AT" sz="1400" dirty="0">
                <a:solidFill>
                  <a:schemeClr val="tx2"/>
                </a:solidFill>
              </a:rPr>
              <a:t>- Initial </a:t>
            </a:r>
            <a:r>
              <a:rPr lang="de-AT" sz="1400" dirty="0" err="1">
                <a:solidFill>
                  <a:schemeClr val="tx2"/>
                </a:solidFill>
              </a:rPr>
              <a:t>funding</a:t>
            </a:r>
            <a:endParaRPr lang="de-AT" sz="1400" dirty="0">
              <a:solidFill>
                <a:schemeClr val="tx2"/>
              </a:solidFill>
            </a:endParaRPr>
          </a:p>
          <a:p>
            <a:r>
              <a:rPr lang="de-AT" sz="1400" dirty="0">
                <a:solidFill>
                  <a:schemeClr val="tx2"/>
                </a:solidFill>
              </a:rPr>
              <a:t>- Equipment &amp; </a:t>
            </a:r>
            <a:r>
              <a:rPr lang="de-AT" sz="1400" dirty="0" err="1">
                <a:solidFill>
                  <a:schemeClr val="tx2"/>
                </a:solidFill>
              </a:rPr>
              <a:t>materials</a:t>
            </a:r>
            <a:endParaRPr lang="de-AT" sz="1400" dirty="0">
              <a:solidFill>
                <a:schemeClr val="tx2"/>
              </a:solidFill>
            </a:endParaRPr>
          </a:p>
          <a:p>
            <a:r>
              <a:rPr lang="de-AT" sz="1400" dirty="0">
                <a:solidFill>
                  <a:schemeClr val="tx2"/>
                </a:solidFill>
              </a:rPr>
              <a:t>- Training of </a:t>
            </a:r>
            <a:r>
              <a:rPr lang="de-AT" sz="1400" dirty="0" err="1">
                <a:solidFill>
                  <a:schemeClr val="tx2"/>
                </a:solidFill>
              </a:rPr>
              <a:t>peer</a:t>
            </a:r>
            <a:r>
              <a:rPr lang="de-AT" sz="1400" dirty="0">
                <a:solidFill>
                  <a:schemeClr val="tx2"/>
                </a:solidFill>
              </a:rPr>
              <a:t> </a:t>
            </a:r>
            <a:r>
              <a:rPr lang="de-AT" sz="1400" dirty="0" err="1">
                <a:solidFill>
                  <a:schemeClr val="tx2"/>
                </a:solidFill>
              </a:rPr>
              <a:t>coaches</a:t>
            </a:r>
            <a:endParaRPr lang="de-AT" sz="1400" dirty="0">
              <a:solidFill>
                <a:schemeClr val="tx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6529CFB1-4A36-4A05-8D7A-948E22773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" y="965201"/>
            <a:ext cx="4460622" cy="4923448"/>
          </a:xfrm>
        </p:spPr>
        <p:txBody>
          <a:bodyPr anchor="ctr">
            <a:normAutofit/>
          </a:bodyPr>
          <a:lstStyle/>
          <a:p>
            <a:r>
              <a:rPr lang="de-AT" sz="1300" dirty="0"/>
              <a:t>Träger: Teach for Community CBO– Kakuma Education &amp; Empowerment Initiative</a:t>
            </a:r>
          </a:p>
          <a:p>
            <a:endParaRPr lang="de-AT" sz="1300" dirty="0"/>
          </a:p>
          <a:p>
            <a:r>
              <a:rPr lang="de-AT" sz="1300" dirty="0"/>
              <a:t>Kontakt:</a:t>
            </a:r>
          </a:p>
          <a:p>
            <a:r>
              <a:rPr lang="de-AT" sz="1300" dirty="0"/>
              <a:t>Name: [Mr. Barnaba Osman Kwanjeli]</a:t>
            </a:r>
          </a:p>
          <a:p>
            <a:r>
              <a:rPr lang="de-AT" sz="1300" dirty="0"/>
              <a:t>E-Mail: [ </a:t>
            </a:r>
            <a:r>
              <a:rPr lang="de-AT" sz="1300" dirty="0">
                <a:hlinkClick r:id="rId2"/>
              </a:rPr>
              <a:t>barnabaosman@gmail.com</a:t>
            </a:r>
            <a:r>
              <a:rPr lang="de-AT" sz="1300" dirty="0"/>
              <a:t>  ]</a:t>
            </a:r>
          </a:p>
          <a:p>
            <a:r>
              <a:rPr lang="de-AT" sz="1300" dirty="0"/>
              <a:t>Telefon: [+254 769 290650]</a:t>
            </a:r>
          </a:p>
          <a:p>
            <a:endParaRPr lang="de-AT" sz="1300" dirty="0"/>
          </a:p>
          <a:p>
            <a:r>
              <a:rPr lang="de-AT" sz="1300" dirty="0"/>
              <a:t>---</a:t>
            </a:r>
          </a:p>
          <a:p>
            <a:endParaRPr lang="de-AT" sz="1300" dirty="0"/>
          </a:p>
          <a:p>
            <a:r>
              <a:rPr lang="de-AT" sz="1300" dirty="0"/>
              <a:t>Host: Teach for Community CBO – Kakuma Education &amp; Empowerment Initiative</a:t>
            </a:r>
          </a:p>
          <a:p>
            <a:endParaRPr lang="de-AT" sz="1300" dirty="0"/>
          </a:p>
          <a:p>
            <a:r>
              <a:rPr lang="de-AT" sz="1300" dirty="0"/>
              <a:t>Contact:</a:t>
            </a:r>
          </a:p>
          <a:p>
            <a:r>
              <a:rPr lang="de-AT" sz="1300" dirty="0"/>
              <a:t>Name: [Mr. Barnaba Osman Kwanjeli]</a:t>
            </a:r>
          </a:p>
          <a:p>
            <a:r>
              <a:rPr lang="de-AT" sz="1300" dirty="0" err="1"/>
              <a:t>E-mail</a:t>
            </a:r>
            <a:r>
              <a:rPr lang="de-AT" sz="1300" dirty="0"/>
              <a:t>: [ </a:t>
            </a:r>
            <a:r>
              <a:rPr lang="de-AT" sz="1300" dirty="0">
                <a:hlinkClick r:id="rId2"/>
              </a:rPr>
              <a:t>barnabaosman@gmail.com</a:t>
            </a:r>
            <a:r>
              <a:rPr lang="de-AT" sz="1300" dirty="0"/>
              <a:t>  ]</a:t>
            </a:r>
          </a:p>
          <a:p>
            <a:r>
              <a:rPr lang="de-AT" sz="1300" dirty="0"/>
              <a:t>Phone: [+254 769 290650]</a:t>
            </a: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88783419-8188-4C50-BD8F-237B464B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5591" y="1"/>
            <a:ext cx="3488409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dist="38100" dir="10800000" algn="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6" name="Picture 11">
            <a:extLst>
              <a:ext uri="{FF2B5EF4-FFF2-40B4-BE49-F238E27FC236}">
                <a16:creationId xmlns:a16="http://schemas.microsoft.com/office/drawing/2014/main" id="{570D84C5-A105-4AB9-8C54-A26D13722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1" r="43746" b="531"/>
          <a:stretch/>
        </p:blipFill>
        <p:spPr>
          <a:xfrm rot="5400000" flipH="1" flipV="1">
            <a:off x="4783931" y="2497935"/>
            <a:ext cx="6857999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423" y="1327169"/>
            <a:ext cx="2735009" cy="4199513"/>
          </a:xfrm>
        </p:spPr>
        <p:txBody>
          <a:bodyPr>
            <a:normAutofit/>
          </a:bodyPr>
          <a:lstStyle/>
          <a:p>
            <a:pPr algn="l"/>
            <a:r>
              <a:rPr lang="de-AT">
                <a:solidFill>
                  <a:srgbClr val="FFFFFF"/>
                </a:solidFill>
              </a:rPr>
              <a:t>Kontakt &amp; Träger / Contact &amp; Host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densstreifen">
  <a:themeElements>
    <a:clrScheme name="Kondensstreife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Kondensstreife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densstreife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Kondensstreifen </Template>
  <TotalTime>0</TotalTime>
  <Words>455</Words>
  <Application>Microsoft Office PowerPoint</Application>
  <PresentationFormat>Bildschirmpräsentation (4:3)</PresentationFormat>
  <Paragraphs>87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Kondensstreifen</vt:lpstr>
      <vt:lpstr>„Light Your Fire“ – Lernkurs in Kakuma</vt:lpstr>
      <vt:lpstr>Projektziel / Project Goal</vt:lpstr>
      <vt:lpstr>Zielgruppe &amp; Kursformat / Target Group &amp; Course Format</vt:lpstr>
      <vt:lpstr>Inhalte &amp; Wirkung / Contents &amp; Impact</vt:lpstr>
      <vt:lpstr>Finanzierung &amp; Bedarf / Funding &amp; Needs</vt:lpstr>
      <vt:lpstr>Kontakt &amp; Träger / Contact &amp; Host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Georg</dc:creator>
  <cp:keywords/>
  <dc:description>generated using python-pptx</dc:description>
  <cp:lastModifiedBy>GeorgJosef Scherbaum</cp:lastModifiedBy>
  <cp:revision>2</cp:revision>
  <dcterms:created xsi:type="dcterms:W3CDTF">2013-01-27T09:14:16Z</dcterms:created>
  <dcterms:modified xsi:type="dcterms:W3CDTF">2025-05-25T20:51:16Z</dcterms:modified>
  <cp:category/>
</cp:coreProperties>
</file>